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6" r:id="rId5"/>
    <p:sldId id="257" r:id="rId6"/>
    <p:sldId id="258" r:id="rId7"/>
    <p:sldId id="283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81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C8674-3C4A-4945-9E5F-C34F387A0EA9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5D05F-5AAF-4F4A-858C-5CEF5ED13B1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054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D05F-5AAF-4F4A-858C-5CEF5ED13B1B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38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2676B9B-5F5E-4186-8249-5C7CCAA5E48C}" type="datetimeFigureOut">
              <a:rPr lang="nl-NL" smtClean="0"/>
              <a:pPr/>
              <a:t>11-10-2021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7402C08-63DD-4601-A7F3-B66FD406A24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Nemen van hygiënische maatregelen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Hygiëne</a:t>
            </a:r>
          </a:p>
          <a:p>
            <a:r>
              <a:rPr lang="nl-NL" dirty="0"/>
              <a:t>Paragraaf 1.5 &amp;1.6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2519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2" y="54868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nl-NL" sz="3000" dirty="0"/>
              <a:t>Combinatiepreparaten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043492" y="1691680"/>
            <a:ext cx="6777317" cy="414094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/>
              <a:t>Voordelen:</a:t>
            </a:r>
          </a:p>
          <a:p>
            <a:r>
              <a:rPr lang="nl-NL" dirty="0"/>
              <a:t>Combi zorgt voor versterkend effect</a:t>
            </a:r>
          </a:p>
          <a:p>
            <a:r>
              <a:rPr lang="nl-NL" dirty="0"/>
              <a:t>Breedspectrum</a:t>
            </a:r>
          </a:p>
          <a:p>
            <a:r>
              <a:rPr lang="nl-NL" dirty="0"/>
              <a:t>Werkt redelijk bij organisch materiaal</a:t>
            </a:r>
          </a:p>
          <a:p>
            <a:r>
              <a:rPr lang="nl-NL" dirty="0"/>
              <a:t>Minder temperatuurgevoelig</a:t>
            </a:r>
          </a:p>
          <a:p>
            <a:r>
              <a:rPr lang="nl-NL" dirty="0"/>
              <a:t>Relatief korte inwerkingstijd</a:t>
            </a:r>
          </a:p>
          <a:p>
            <a:r>
              <a:rPr lang="nl-NL" dirty="0"/>
              <a:t>Minder schadelijk voor volksgezondheid en milieu</a:t>
            </a:r>
          </a:p>
          <a:p>
            <a:pPr>
              <a:buNone/>
            </a:pPr>
            <a:r>
              <a:rPr lang="nl-NL" dirty="0"/>
              <a:t>Nadelen:</a:t>
            </a:r>
          </a:p>
          <a:p>
            <a:r>
              <a:rPr lang="nl-NL" dirty="0"/>
              <a:t>Duurder in gebruik</a:t>
            </a:r>
          </a:p>
        </p:txBody>
      </p:sp>
    </p:spTree>
    <p:extLst>
      <p:ext uri="{BB962C8B-B14F-4D97-AF65-F5344CB8AC3E}">
        <p14:creationId xmlns:p14="http://schemas.microsoft.com/office/powerpoint/2010/main" val="684444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024646" y="404664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Micro-organismen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/>
          </a:bodyPr>
          <a:lstStyle/>
          <a:p>
            <a:r>
              <a:rPr lang="nl-NL" dirty="0"/>
              <a:t>kleine, levende organismen</a:t>
            </a:r>
          </a:p>
          <a:p>
            <a:r>
              <a:rPr lang="nl-NL" dirty="0"/>
              <a:t>met blote oog meestal niet zichtbaar zijn. </a:t>
            </a:r>
          </a:p>
          <a:p>
            <a:r>
              <a:rPr lang="nl-NL" dirty="0"/>
              <a:t>bacteriën, gisten, schimmels, virussen </a:t>
            </a:r>
          </a:p>
          <a:p>
            <a:r>
              <a:rPr lang="nl-NL" dirty="0"/>
              <a:t>nuttig </a:t>
            </a:r>
          </a:p>
          <a:p>
            <a:r>
              <a:rPr lang="nl-NL" dirty="0"/>
              <a:t>afvalverwerking (compost, waterzuivering)</a:t>
            </a:r>
          </a:p>
          <a:p>
            <a:r>
              <a:rPr lang="nl-NL" dirty="0"/>
              <a:t>productie van geneesmiddelen</a:t>
            </a:r>
          </a:p>
          <a:p>
            <a:r>
              <a:rPr lang="nl-NL" dirty="0"/>
              <a:t>productie van levensmiddelen</a:t>
            </a:r>
          </a:p>
        </p:txBody>
      </p:sp>
    </p:spTree>
    <p:extLst>
      <p:ext uri="{BB962C8B-B14F-4D97-AF65-F5344CB8AC3E}">
        <p14:creationId xmlns:p14="http://schemas.microsoft.com/office/powerpoint/2010/main" val="1730058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Bacteriën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Bacteriën zijn ééncellige micro-organismen</a:t>
            </a:r>
          </a:p>
          <a:p>
            <a:r>
              <a:rPr lang="nl-NL" dirty="0"/>
              <a:t>rond, staafvormig of spiraalvormig</a:t>
            </a:r>
          </a:p>
          <a:p>
            <a:r>
              <a:rPr lang="nl-NL" dirty="0"/>
              <a:t>Vermeerdering door deling</a:t>
            </a:r>
          </a:p>
          <a:p>
            <a:r>
              <a:rPr lang="nl-NL" dirty="0"/>
              <a:t>Grampositief en gramnegatief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437112"/>
            <a:ext cx="3412253" cy="229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656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Schimmels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meercellige micro-organismen. </a:t>
            </a:r>
          </a:p>
          <a:p>
            <a:r>
              <a:rPr lang="nl-NL" dirty="0"/>
              <a:t>draden die een netwerk vormen (pluizig)</a:t>
            </a:r>
          </a:p>
          <a:p>
            <a:r>
              <a:rPr lang="nl-NL" dirty="0"/>
              <a:t>meestal zichtbaar met blote oog</a:t>
            </a:r>
          </a:p>
          <a:p>
            <a:r>
              <a:rPr lang="nl-NL" dirty="0"/>
              <a:t>beschimmelde producten (brood, fruit)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4078140"/>
            <a:ext cx="261937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03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Gisten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ééncellige schimmels</a:t>
            </a:r>
          </a:p>
          <a:p>
            <a:r>
              <a:rPr lang="nl-NL" dirty="0"/>
              <a:t>ovaal of langwerpig</a:t>
            </a:r>
          </a:p>
          <a:p>
            <a:r>
              <a:rPr lang="nl-NL" dirty="0"/>
              <a:t>cellen zijn circa tien maal groter dan die van bacteriën</a:t>
            </a:r>
          </a:p>
          <a:p>
            <a:r>
              <a:rPr lang="nl-NL" dirty="0"/>
              <a:t>met microscoop zijn in gistcellen structuren waarneembaar</a:t>
            </a:r>
          </a:p>
          <a:p>
            <a:r>
              <a:rPr lang="nl-NL" dirty="0"/>
              <a:t>vermeerderen door knopvorming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908720"/>
            <a:ext cx="3155882" cy="205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487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Virussen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kleiner dan bacteriën </a:t>
            </a:r>
          </a:p>
          <a:p>
            <a:r>
              <a:rPr lang="nl-NL" dirty="0"/>
              <a:t>Ze bestaan uit een cel met genetisch materiaal, al dan niet omgeven door een eiwitmantel</a:t>
            </a:r>
          </a:p>
          <a:p>
            <a:r>
              <a:rPr lang="nl-NL" dirty="0"/>
              <a:t>Vermeerdering uitsluitend in gastheercellen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365104"/>
            <a:ext cx="3577963" cy="23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27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8831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9199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7547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806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2" y="69269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Geregistreerde middelen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 Fabrikant -&gt; CTGB (college toelating gewasbeschermingsmiddelen en biociden)</a:t>
            </a:r>
          </a:p>
          <a:p>
            <a:r>
              <a:rPr lang="nl-NL" dirty="0"/>
              <a:t>Toelatingsnummer (EU of N-nummer)</a:t>
            </a:r>
          </a:p>
          <a:p>
            <a:r>
              <a:rPr lang="nl-NL" dirty="0"/>
              <a:t>Werkzame stof </a:t>
            </a:r>
          </a:p>
          <a:p>
            <a:r>
              <a:rPr lang="nl-NL" dirty="0"/>
              <a:t>Dragerstof</a:t>
            </a:r>
          </a:p>
          <a:p>
            <a:r>
              <a:rPr lang="nl-NL" dirty="0"/>
              <a:t>Verminderde werking</a:t>
            </a:r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4684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792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2" y="476672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Etiket/bijsluiter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Werkingsspectrum</a:t>
            </a:r>
          </a:p>
          <a:p>
            <a:r>
              <a:rPr lang="nl-NL" dirty="0"/>
              <a:t>Giftigheid</a:t>
            </a:r>
          </a:p>
          <a:p>
            <a:r>
              <a:rPr lang="nl-NL" dirty="0"/>
              <a:t>Mate van materiaalaantasting</a:t>
            </a:r>
          </a:p>
          <a:p>
            <a:r>
              <a:rPr lang="nl-NL" dirty="0"/>
              <a:t>Min. inwerkingstijd</a:t>
            </a:r>
          </a:p>
          <a:p>
            <a:r>
              <a:rPr lang="nl-NL" dirty="0"/>
              <a:t>Optimale concentratie</a:t>
            </a:r>
          </a:p>
          <a:p>
            <a:r>
              <a:rPr lang="nl-NL" dirty="0"/>
              <a:t>Optimale omgevingstemperatuur</a:t>
            </a:r>
          </a:p>
          <a:p>
            <a:r>
              <a:rPr lang="nl-NL" dirty="0"/>
              <a:t> …………….</a:t>
            </a:r>
          </a:p>
          <a:p>
            <a:r>
              <a:rPr lang="nl-NL" dirty="0"/>
              <a:t> 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47933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Veiligheid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PBM’s</a:t>
            </a:r>
            <a:endParaRPr lang="nl-NL" dirty="0"/>
          </a:p>
          <a:p>
            <a:r>
              <a:rPr lang="nl-NL" dirty="0"/>
              <a:t>Maatregelen zoals ventilatie </a:t>
            </a:r>
          </a:p>
          <a:p>
            <a:r>
              <a:rPr lang="nl-NL" dirty="0"/>
              <a:t>Lichaamshouding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Reiniging en inweekmiddelen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464496"/>
          </a:xfrm>
        </p:spPr>
        <p:txBody>
          <a:bodyPr/>
          <a:lstStyle/>
          <a:p>
            <a:r>
              <a:rPr lang="nl-NL" dirty="0"/>
              <a:t>Beter resultaat desinfecteren</a:t>
            </a:r>
          </a:p>
          <a:p>
            <a:r>
              <a:rPr lang="nl-NL" dirty="0"/>
              <a:t>Emulgeren </a:t>
            </a:r>
          </a:p>
          <a:p>
            <a:endParaRPr lang="nl-NL" dirty="0"/>
          </a:p>
          <a:p>
            <a:pPr marL="68580" indent="0">
              <a:buNone/>
            </a:pPr>
            <a:r>
              <a:rPr lang="nl-NL" dirty="0"/>
              <a:t>Inweekmiddel</a:t>
            </a:r>
          </a:p>
          <a:p>
            <a:r>
              <a:rPr lang="nl-NL" dirty="0"/>
              <a:t>Schuimlaag -&gt; geen indroging</a:t>
            </a:r>
          </a:p>
          <a:p>
            <a:r>
              <a:rPr lang="nl-NL" dirty="0"/>
              <a:t>Vuil makkelijk losweken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Algemeen:</a:t>
            </a:r>
          </a:p>
          <a:p>
            <a:r>
              <a:rPr lang="nl-NL" dirty="0"/>
              <a:t>Goed naspoelen </a:t>
            </a:r>
          </a:p>
          <a:p>
            <a:r>
              <a:rPr lang="nl-NL" dirty="0"/>
              <a:t>Hogedrukspuit goed naspoelen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365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nl-NL" dirty="0"/>
              <a:t>Ontsmettingsmiddelen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/>
              <a:t>Toxicologische  7 groepen en restgroep: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Logen (natronloog)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Chloorverbindingen (</a:t>
            </a:r>
            <a:r>
              <a:rPr lang="nl-NL" dirty="0" err="1"/>
              <a:t>halacid</a:t>
            </a:r>
            <a:r>
              <a:rPr lang="nl-NL" dirty="0"/>
              <a:t>, </a:t>
            </a:r>
            <a:r>
              <a:rPr lang="nl-NL" dirty="0" err="1"/>
              <a:t>halamid</a:t>
            </a:r>
            <a:r>
              <a:rPr lang="nl-NL" dirty="0"/>
              <a:t>)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 err="1"/>
              <a:t>Jodoforen</a:t>
            </a:r>
            <a:r>
              <a:rPr lang="nl-NL" dirty="0"/>
              <a:t> (jodium)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 err="1"/>
              <a:t>Aldehyden</a:t>
            </a:r>
            <a:r>
              <a:rPr lang="nl-NL" dirty="0"/>
              <a:t> ( formaline, </a:t>
            </a:r>
            <a:r>
              <a:rPr lang="nl-NL" dirty="0" err="1"/>
              <a:t>formacid</a:t>
            </a:r>
            <a:r>
              <a:rPr lang="nl-NL" dirty="0"/>
              <a:t>)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Quaternaire ammoniumverbindingen (</a:t>
            </a:r>
            <a:r>
              <a:rPr lang="nl-NL" dirty="0" err="1"/>
              <a:t>halaquat</a:t>
            </a:r>
            <a:r>
              <a:rPr lang="nl-NL" dirty="0"/>
              <a:t>, </a:t>
            </a:r>
            <a:r>
              <a:rPr lang="nl-NL" dirty="0" err="1"/>
              <a:t>farmquat</a:t>
            </a:r>
            <a:r>
              <a:rPr lang="nl-NL" dirty="0"/>
              <a:t>)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Fenolen (</a:t>
            </a:r>
            <a:r>
              <a:rPr lang="nl-NL" dirty="0" err="1"/>
              <a:t>creosol</a:t>
            </a:r>
            <a:r>
              <a:rPr lang="nl-NL" dirty="0"/>
              <a:t>, lysol)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 err="1"/>
              <a:t>Amfotensiden</a:t>
            </a:r>
            <a:r>
              <a:rPr lang="nl-NL" dirty="0"/>
              <a:t> (tego2000)</a:t>
            </a:r>
          </a:p>
          <a:p>
            <a:pPr marL="525780" indent="-457200">
              <a:buFont typeface="+mj-lt"/>
              <a:buAutoNum type="arabicPeriod"/>
            </a:pPr>
            <a:r>
              <a:rPr lang="nl-NL" dirty="0"/>
              <a:t>Combi </a:t>
            </a:r>
            <a:r>
              <a:rPr lang="nl-NL" dirty="0" err="1"/>
              <a:t>quats</a:t>
            </a:r>
            <a:r>
              <a:rPr lang="nl-NL" dirty="0"/>
              <a:t> en </a:t>
            </a:r>
            <a:r>
              <a:rPr lang="nl-NL" dirty="0" err="1"/>
              <a:t>aldehyden</a:t>
            </a:r>
            <a:r>
              <a:rPr lang="nl-NL" dirty="0"/>
              <a:t> (</a:t>
            </a:r>
            <a:r>
              <a:rPr lang="nl-NL" dirty="0" err="1"/>
              <a:t>roloxid</a:t>
            </a:r>
            <a:r>
              <a:rPr lang="nl-NL" dirty="0"/>
              <a:t> 50, </a:t>
            </a:r>
            <a:r>
              <a:rPr lang="nl-NL" dirty="0" err="1"/>
              <a:t>deosan</a:t>
            </a:r>
            <a:r>
              <a:rPr lang="nl-NL" dirty="0"/>
              <a:t> super)</a:t>
            </a:r>
          </a:p>
          <a:p>
            <a:pPr marL="525780" indent="-4572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257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Logen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nl-NL" dirty="0"/>
              <a:t>Voordelen:</a:t>
            </a:r>
          </a:p>
          <a:p>
            <a:r>
              <a:rPr lang="nl-NL" dirty="0"/>
              <a:t>Breed werkingsspectrum </a:t>
            </a:r>
          </a:p>
          <a:p>
            <a:r>
              <a:rPr lang="nl-NL" dirty="0"/>
              <a:t>Niet temperatuurgevoelig</a:t>
            </a:r>
          </a:p>
          <a:p>
            <a:r>
              <a:rPr lang="nl-NL" dirty="0"/>
              <a:t>Minder gevoelig voor organisch materiaal</a:t>
            </a:r>
          </a:p>
          <a:p>
            <a:r>
              <a:rPr lang="nl-NL" dirty="0"/>
              <a:t>Goedkoop</a:t>
            </a:r>
          </a:p>
          <a:p>
            <a:pPr marL="68580" indent="0">
              <a:buNone/>
            </a:pPr>
            <a:r>
              <a:rPr lang="nl-NL" dirty="0"/>
              <a:t>Nadelen:</a:t>
            </a:r>
          </a:p>
          <a:p>
            <a:r>
              <a:rPr lang="nl-NL" dirty="0"/>
              <a:t>bijtend bij aanraking</a:t>
            </a:r>
          </a:p>
          <a:p>
            <a:r>
              <a:rPr lang="nl-NL" dirty="0"/>
              <a:t>Aantasting materiaal</a:t>
            </a:r>
          </a:p>
          <a:p>
            <a:r>
              <a:rPr lang="nl-NL" dirty="0"/>
              <a:t>Schadelijk voor het milieu</a:t>
            </a:r>
          </a:p>
        </p:txBody>
      </p:sp>
    </p:spTree>
    <p:extLst>
      <p:ext uri="{BB962C8B-B14F-4D97-AF65-F5344CB8AC3E}">
        <p14:creationId xmlns:p14="http://schemas.microsoft.com/office/powerpoint/2010/main" val="2815947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8537" y="4046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Chloorverbindingen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/>
              <a:t>Voordelen:</a:t>
            </a:r>
          </a:p>
          <a:p>
            <a:r>
              <a:rPr lang="nl-NL" dirty="0"/>
              <a:t>Lang werkzaam </a:t>
            </a:r>
          </a:p>
          <a:p>
            <a:r>
              <a:rPr lang="nl-NL" dirty="0"/>
              <a:t>Minder schadelijk dan logen voor milieu </a:t>
            </a:r>
          </a:p>
          <a:p>
            <a:r>
              <a:rPr lang="nl-NL" dirty="0"/>
              <a:t>Minder giftig dan logen</a:t>
            </a:r>
          </a:p>
          <a:p>
            <a:r>
              <a:rPr lang="nl-NL" dirty="0"/>
              <a:t>Minder aantasting van materiaal</a:t>
            </a:r>
          </a:p>
          <a:p>
            <a:pPr>
              <a:buNone/>
            </a:pPr>
            <a:r>
              <a:rPr lang="nl-NL" dirty="0"/>
              <a:t>Nadelen:</a:t>
            </a:r>
          </a:p>
          <a:p>
            <a:r>
              <a:rPr lang="nl-NL" dirty="0"/>
              <a:t>Snel uitgewerkt bij aanwezigheid van organisch materiaal</a:t>
            </a:r>
          </a:p>
          <a:p>
            <a:r>
              <a:rPr lang="nl-NL" dirty="0"/>
              <a:t>Snel inactief door zeep, zonlicht en metalen</a:t>
            </a:r>
          </a:p>
          <a:p>
            <a:r>
              <a:rPr lang="nl-NL" dirty="0"/>
              <a:t>Doodt geen wormeieren en vliegenlarven</a:t>
            </a:r>
          </a:p>
          <a:p>
            <a:r>
              <a:rPr lang="nl-NL" dirty="0"/>
              <a:t>Temperatuurgevoelig (onder 15 graden)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237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32184" y="476672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nl-NL" dirty="0" err="1"/>
              <a:t>Aldehyden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1619672"/>
            <a:ext cx="6777317" cy="4212957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nl-NL" dirty="0"/>
              <a:t>Voordelen:</a:t>
            </a:r>
          </a:p>
          <a:p>
            <a:r>
              <a:rPr lang="nl-NL" dirty="0"/>
              <a:t>Breed werkingsspectrum</a:t>
            </a:r>
          </a:p>
          <a:p>
            <a:r>
              <a:rPr lang="nl-NL" dirty="0"/>
              <a:t>Minder gevoelig voor organisch materiaal</a:t>
            </a:r>
          </a:p>
          <a:p>
            <a:r>
              <a:rPr lang="nl-NL" dirty="0"/>
              <a:t>Droog en nat oppervlak te gebruiken</a:t>
            </a:r>
          </a:p>
          <a:p>
            <a:r>
              <a:rPr lang="nl-NL" dirty="0"/>
              <a:t>Oplossing en in gasvorm</a:t>
            </a:r>
          </a:p>
          <a:p>
            <a:pPr marL="68580" indent="0">
              <a:buNone/>
            </a:pPr>
            <a:r>
              <a:rPr lang="nl-NL" dirty="0"/>
              <a:t>Nadelen:</a:t>
            </a:r>
          </a:p>
          <a:p>
            <a:r>
              <a:rPr lang="nl-NL" dirty="0"/>
              <a:t>Giftig voor mens en dier (kan dodelijk zijn in gasvorm)</a:t>
            </a:r>
          </a:p>
          <a:p>
            <a:r>
              <a:rPr lang="nl-NL" dirty="0"/>
              <a:t>Mogelijk kankerverwekkend</a:t>
            </a:r>
          </a:p>
          <a:p>
            <a:r>
              <a:rPr lang="nl-NL" dirty="0"/>
              <a:t>Aantasting metalen materialen</a:t>
            </a:r>
          </a:p>
          <a:p>
            <a:r>
              <a:rPr lang="nl-NL" dirty="0"/>
              <a:t>Temperatuurgevoelig (onder 18 graden )</a:t>
            </a:r>
          </a:p>
        </p:txBody>
      </p:sp>
    </p:spTree>
    <p:extLst>
      <p:ext uri="{BB962C8B-B14F-4D97-AF65-F5344CB8AC3E}">
        <p14:creationId xmlns:p14="http://schemas.microsoft.com/office/powerpoint/2010/main" val="4267170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7980E2F14CBA4BA6B270B5DDE51691" ma:contentTypeVersion="0" ma:contentTypeDescription="Een nieuw document maken." ma:contentTypeScope="" ma:versionID="491b626db2299002498989a88b7eb4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fa4fdb38d48e360b35bafe9c3d25c0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3CD570-DB7F-49CA-AEA7-E762E9BCE542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03F17EC-F6CD-455D-9017-38A30855B3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18FA60-5964-446F-A496-6BF6437B39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668</TotalTime>
  <Words>405</Words>
  <Application>Microsoft Office PowerPoint</Application>
  <PresentationFormat>Diavoorstelling (4:3)</PresentationFormat>
  <Paragraphs>114</Paragraphs>
  <Slides>20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Calibri</vt:lpstr>
      <vt:lpstr>Century Gothic</vt:lpstr>
      <vt:lpstr>Wingdings 2</vt:lpstr>
      <vt:lpstr>Austin</vt:lpstr>
      <vt:lpstr>Nemen van hygiënische maatregelen</vt:lpstr>
      <vt:lpstr>Geregistreerde middelen</vt:lpstr>
      <vt:lpstr>Etiket/bijsluiter</vt:lpstr>
      <vt:lpstr>Veiligheid</vt:lpstr>
      <vt:lpstr>Reiniging en inweekmiddelen</vt:lpstr>
      <vt:lpstr>Ontsmettingsmiddelen</vt:lpstr>
      <vt:lpstr>Logen</vt:lpstr>
      <vt:lpstr>Chloorverbindingen</vt:lpstr>
      <vt:lpstr>Aldehyden</vt:lpstr>
      <vt:lpstr>Combinatiepreparaten</vt:lpstr>
      <vt:lpstr>Micro-organismen</vt:lpstr>
      <vt:lpstr>Bacteriën</vt:lpstr>
      <vt:lpstr>Schimmels</vt:lpstr>
      <vt:lpstr>Gisten</vt:lpstr>
      <vt:lpstr>Virussen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Nemen van hygiënische maatregelen</dc:title>
  <dc:creator>Administrator</dc:creator>
  <cp:lastModifiedBy>Joyce Vonk</cp:lastModifiedBy>
  <cp:revision>62</cp:revision>
  <dcterms:created xsi:type="dcterms:W3CDTF">2013-09-16T14:06:42Z</dcterms:created>
  <dcterms:modified xsi:type="dcterms:W3CDTF">2021-10-11T06:59:03Z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0x010100F77980E2F14CBA4BA6B270B5DDE51691</vt:lpwstr>
  </property>
  <property fmtid="{D5CDD505-2E9C-101B-9397-08002B2CF9AE}" pid="3" name="IsMyDocuments">
    <vt:bool>true</vt:bool>
  </property>
</Properties>
</file>